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721" r:id="rId3"/>
    <p:sldId id="718" r:id="rId4"/>
    <p:sldId id="681" r:id="rId5"/>
    <p:sldId id="722" r:id="rId6"/>
    <p:sldId id="765" r:id="rId7"/>
    <p:sldId id="730" r:id="rId8"/>
    <p:sldId id="729" r:id="rId9"/>
    <p:sldId id="727" r:id="rId10"/>
    <p:sldId id="731" r:id="rId11"/>
    <p:sldId id="732" r:id="rId12"/>
    <p:sldId id="733" r:id="rId13"/>
    <p:sldId id="734" r:id="rId14"/>
    <p:sldId id="735" r:id="rId15"/>
    <p:sldId id="736" r:id="rId16"/>
    <p:sldId id="737" r:id="rId17"/>
    <p:sldId id="738" r:id="rId18"/>
    <p:sldId id="739" r:id="rId19"/>
    <p:sldId id="740" r:id="rId20"/>
    <p:sldId id="741" r:id="rId21"/>
    <p:sldId id="742" r:id="rId22"/>
    <p:sldId id="743" r:id="rId23"/>
    <p:sldId id="744" r:id="rId24"/>
    <p:sldId id="745" r:id="rId25"/>
    <p:sldId id="746" r:id="rId26"/>
    <p:sldId id="747" r:id="rId27"/>
    <p:sldId id="748" r:id="rId28"/>
    <p:sldId id="728" r:id="rId29"/>
    <p:sldId id="750" r:id="rId30"/>
    <p:sldId id="751" r:id="rId31"/>
    <p:sldId id="752" r:id="rId32"/>
    <p:sldId id="753" r:id="rId33"/>
    <p:sldId id="754" r:id="rId34"/>
    <p:sldId id="723" r:id="rId35"/>
    <p:sldId id="724" r:id="rId36"/>
    <p:sldId id="761" r:id="rId37"/>
    <p:sldId id="762" r:id="rId38"/>
    <p:sldId id="763" r:id="rId39"/>
    <p:sldId id="764" r:id="rId40"/>
    <p:sldId id="385" r:id="rId41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수희" initials="이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6F2"/>
    <a:srgbClr val="BB99C3"/>
    <a:srgbClr val="F4AEA2"/>
    <a:srgbClr val="E46C0A"/>
    <a:srgbClr val="3C479D"/>
    <a:srgbClr val="008000"/>
    <a:srgbClr val="DFDFE1"/>
    <a:srgbClr val="7D5087"/>
    <a:srgbClr val="D5C0DA"/>
    <a:srgbClr val="F5B4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58" autoAdjust="0"/>
    <p:restoredTop sz="94288" autoAdjust="0"/>
  </p:normalViewPr>
  <p:slideViewPr>
    <p:cSldViewPr>
      <p:cViewPr varScale="1">
        <p:scale>
          <a:sx n="108" d="100"/>
          <a:sy n="108" d="100"/>
        </p:scale>
        <p:origin x="1968" y="102"/>
      </p:cViewPr>
      <p:guideLst>
        <p:guide orient="horz" pos="119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87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9FFA-0F1A-413B-9BFE-941741C2D487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E8097-7531-4C06-8889-FE1FF848364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329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jpeg>
</file>

<file path=ppt/media/image32.pn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png>
</file>

<file path=ppt/media/image4.jpeg>
</file>

<file path=ppt/media/image40.jpe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C1B5-EB92-45E6-AFCD-6AAB73579DF8}" type="datetimeFigureOut">
              <a:rPr lang="ko-KR" altLang="en-US" smtClean="0"/>
              <a:pPr/>
              <a:t>2024-07-23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137B9-5383-4519-A69D-AA54E0B9CE3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5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B25E60-C5C1-835E-A313-46635E2AFAB4}"/>
              </a:ext>
            </a:extLst>
          </p:cNvPr>
          <p:cNvGrpSpPr/>
          <p:nvPr userDrawn="1"/>
        </p:nvGrpSpPr>
        <p:grpSpPr>
          <a:xfrm>
            <a:off x="5220072" y="2453390"/>
            <a:ext cx="3923928" cy="2691843"/>
            <a:chOff x="4887330" y="1243497"/>
            <a:chExt cx="4211960" cy="2889435"/>
          </a:xfrm>
        </p:grpSpPr>
        <p:pic>
          <p:nvPicPr>
            <p:cNvPr id="5" name="그림 4" descr="텍스트, 포스터, 곰, 코끼리와 매머드이(가) 표시된 사진&#10;&#10;자동 생성된 설명">
              <a:extLst>
                <a:ext uri="{FF2B5EF4-FFF2-40B4-BE49-F238E27FC236}">
                  <a16:creationId xmlns:a16="http://schemas.microsoft.com/office/drawing/2014/main" id="{8261BE8E-D3BF-DB90-A4A5-22BC3141E1F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44" t="57878" r="563" b="9429"/>
            <a:stretch/>
          </p:blipFill>
          <p:spPr>
            <a:xfrm>
              <a:off x="4887330" y="1243497"/>
              <a:ext cx="4211960" cy="2889435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945B76B-23E0-35C1-62EA-DA0CA023C6D0}"/>
                </a:ext>
              </a:extLst>
            </p:cNvPr>
            <p:cNvSpPr/>
            <p:nvPr userDrawn="1"/>
          </p:nvSpPr>
          <p:spPr>
            <a:xfrm>
              <a:off x="4887330" y="2733521"/>
              <a:ext cx="720080" cy="12715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6"/>
          <p:cNvSpPr/>
          <p:nvPr userDrawn="1"/>
        </p:nvSpPr>
        <p:spPr>
          <a:xfrm>
            <a:off x="0" y="5373216"/>
            <a:ext cx="9144000" cy="14847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dirty="0"/>
          </a:p>
        </p:txBody>
      </p:sp>
      <p:pic>
        <p:nvPicPr>
          <p:cNvPr id="1028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5" y="320688"/>
            <a:ext cx="1184921" cy="1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437F9511-C25D-C3F5-79CF-2A3C57A1F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" t="12984" r="43573" b="74052"/>
          <a:stretch/>
        </p:blipFill>
        <p:spPr>
          <a:xfrm>
            <a:off x="453882" y="1409600"/>
            <a:ext cx="3812654" cy="1168481"/>
          </a:xfrm>
          <a:prstGeom prst="rect">
            <a:avLst/>
          </a:prstGeom>
        </p:spPr>
      </p:pic>
      <p:pic>
        <p:nvPicPr>
          <p:cNvPr id="6" name="그림 5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05C675CC-52EE-3AB7-13B9-7D84BEA29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24949" r="62175" b="59036"/>
          <a:stretch/>
        </p:blipFill>
        <p:spPr>
          <a:xfrm>
            <a:off x="491162" y="2558718"/>
            <a:ext cx="2137076" cy="1240594"/>
          </a:xfrm>
          <a:prstGeom prst="rect">
            <a:avLst/>
          </a:prstGeom>
        </p:spPr>
      </p:pic>
      <p:pic>
        <p:nvPicPr>
          <p:cNvPr id="7" name="그림 6" descr="텍스트, 포스터, 곰, 코끼리와 매머드이(가) 표시된 사진&#10;&#10;자동 생성된 설명">
            <a:extLst>
              <a:ext uri="{FF2B5EF4-FFF2-40B4-BE49-F238E27FC236}">
                <a16:creationId xmlns:a16="http://schemas.microsoft.com/office/drawing/2014/main" id="{3C49E24A-D4A6-0079-F6A5-A3F6A40F3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 t="40572" r="9875" b="46445"/>
          <a:stretch/>
        </p:blipFill>
        <p:spPr>
          <a:xfrm>
            <a:off x="491162" y="3863476"/>
            <a:ext cx="5376982" cy="10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1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목차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51323"/>
            <a:ext cx="7615014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lt"/>
              <a:buAutoNum type="arabicPeriod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Arial" pitchFamily="34" charset="0"/>
              <a:buChar char="•"/>
              <a:defRPr sz="20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7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FA1E3D13-12BE-52FA-CB04-6A61A0364D87}"/>
              </a:ext>
            </a:extLst>
          </p:cNvPr>
          <p:cNvSpPr txBox="1"/>
          <p:nvPr userDrawn="1"/>
        </p:nvSpPr>
        <p:spPr>
          <a:xfrm>
            <a:off x="755576" y="804903"/>
            <a:ext cx="408569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/>
                <a:latin typeface="HY견고딕" pitchFamily="18" charset="-127"/>
                <a:ea typeface="HY견고딕" pitchFamily="18" charset="-127"/>
                <a:cs typeface="Tahoma" pitchFamily="34" charset="0"/>
              </a:rPr>
              <a:t>학습목표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323057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1" y="3412604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1" y="234888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412604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800" b="1" baseline="0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69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684076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Wingdings" pitchFamily="2" charset="2"/>
              <a:buChar char="n"/>
              <a:defRPr sz="2400" b="1">
                <a:latin typeface="+mn-ea"/>
                <a:ea typeface="+mn-ea"/>
              </a:defRPr>
            </a:lvl1pPr>
            <a:lvl2pPr marL="447675" indent="-180975">
              <a:lnSpc>
                <a:spcPct val="150000"/>
              </a:lnSpc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2000"/>
            </a:lvl2pPr>
            <a:lvl3pPr marL="628650" indent="-180975">
              <a:lnSpc>
                <a:spcPct val="150000"/>
              </a:lnSpc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lnSpc>
                <a:spcPct val="150000"/>
              </a:lnSpc>
              <a:spcAft>
                <a:spcPts val="300"/>
              </a:spcAft>
              <a:buSzPct val="96000"/>
              <a:defRPr sz="1600"/>
            </a:lvl4pPr>
            <a:lvl5pPr marL="990600" indent="-180975">
              <a:lnSpc>
                <a:spcPct val="150000"/>
              </a:lnSpc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40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326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8EB9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 userDrawn="1"/>
        </p:nvSpPr>
        <p:spPr>
          <a:xfrm>
            <a:off x="709323" y="663348"/>
            <a:ext cx="7725352" cy="5498523"/>
          </a:xfrm>
          <a:prstGeom prst="roundRect">
            <a:avLst>
              <a:gd name="adj" fmla="val 5013"/>
            </a:avLst>
          </a:prstGeom>
          <a:solidFill>
            <a:srgbClr val="F3F9FF"/>
          </a:solidFill>
          <a:ln w="539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dirty="0">
              <a:solidFill>
                <a:srgbClr val="FF9999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 userDrawn="1"/>
        </p:nvSpPr>
        <p:spPr bwMode="auto">
          <a:xfrm>
            <a:off x="719103" y="3412610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텍스트 개체 틀 6"/>
          <p:cNvSpPr>
            <a:spLocks noGrp="1"/>
          </p:cNvSpPr>
          <p:nvPr userDrawn="1"/>
        </p:nvSpPr>
        <p:spPr bwMode="auto">
          <a:xfrm>
            <a:off x="719103" y="2348886"/>
            <a:ext cx="7704856" cy="93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19572" y="3553622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10" name="텍스트 개체 틀 6"/>
          <p:cNvSpPr>
            <a:spLocks noGrp="1"/>
          </p:cNvSpPr>
          <p:nvPr>
            <p:ph type="body" sz="quarter" idx="14" hasCustomPrompt="1"/>
          </p:nvPr>
        </p:nvSpPr>
        <p:spPr>
          <a:xfrm>
            <a:off x="719572" y="2348880"/>
            <a:ext cx="7704856" cy="93893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Tx/>
              <a:buNone/>
              <a:defRPr sz="5400" b="1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ko-KR" dirty="0"/>
              <a:t>[</a:t>
            </a:r>
            <a:r>
              <a:rPr lang="ko-KR" altLang="en-US" dirty="0"/>
              <a:t>프로젝트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246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23C34C3-D349-F6E7-DDEE-9D50B0EA03CB}"/>
              </a:ext>
            </a:extLst>
          </p:cNvPr>
          <p:cNvSpPr/>
          <p:nvPr userDrawn="1"/>
        </p:nvSpPr>
        <p:spPr>
          <a:xfrm>
            <a:off x="0" y="0"/>
            <a:ext cx="9144000" cy="9080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3" y="184745"/>
            <a:ext cx="6840760" cy="548680"/>
          </a:xfrm>
        </p:spPr>
        <p:txBody>
          <a:bodyPr/>
          <a:lstStyle>
            <a:lvl1pPr marL="0" indent="0" algn="l">
              <a:buClr>
                <a:srgbClr val="20432D"/>
              </a:buClr>
              <a:buFont typeface="+mj-lt"/>
              <a:buNone/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0" hasCustomPrompt="1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>
                  <a:lumMod val="75000"/>
                </a:schemeClr>
              </a:buClr>
              <a:buSzPct val="100000"/>
              <a:buFont typeface="맑은 고딕" panose="020B0503020000020004" pitchFamily="50" charset="-127"/>
              <a:buChar char="■"/>
              <a:defRPr sz="2400" b="1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rgbClr val="0070C0"/>
              </a:buClr>
              <a:buFont typeface="Arial" panose="020B0604020202020204" pitchFamily="34" charset="0"/>
              <a:buChar char="•"/>
              <a:defRPr sz="1350"/>
            </a:lvl2pPr>
            <a:lvl3pPr marL="471476" indent="-135728">
              <a:lnSpc>
                <a:spcPct val="150000"/>
              </a:lnSpc>
              <a:spcAft>
                <a:spcPts val="225"/>
              </a:spcAft>
              <a:buClr>
                <a:srgbClr val="E84560"/>
              </a:buClr>
              <a:buFont typeface="Arial" panose="020B0604020202020204" pitchFamily="34" charset="0"/>
              <a:buChar char="•"/>
              <a:defRPr sz="2000"/>
            </a:lvl3pPr>
            <a:lvl4pPr marL="607204" indent="-135728">
              <a:lnSpc>
                <a:spcPct val="150000"/>
              </a:lnSpc>
              <a:spcAft>
                <a:spcPts val="225"/>
              </a:spcAft>
              <a:buClr>
                <a:schemeClr val="accent6">
                  <a:lumMod val="75000"/>
                </a:schemeClr>
              </a:buClr>
              <a:buSzPct val="96000"/>
              <a:buFont typeface="맑은 고딕" panose="020B0503020000020004" pitchFamily="50" charset="-127"/>
              <a:buChar char="→"/>
              <a:defRPr sz="1600"/>
            </a:lvl4pPr>
            <a:lvl5pPr marL="742931" indent="-135728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  <a:defRPr sz="1600"/>
            </a:lvl5pPr>
          </a:lstStyle>
          <a:p>
            <a:pPr lvl="0"/>
            <a:r>
              <a:rPr lang="ko-KR" altLang="en-US" dirty="0"/>
              <a:t> 마스터 텍스트 스타일을 편집합니다</a:t>
            </a:r>
          </a:p>
          <a:p>
            <a:pPr lvl="2"/>
            <a:r>
              <a:rPr lang="ko-KR" altLang="en-US" dirty="0"/>
              <a:t>둘째 수준</a:t>
            </a:r>
          </a:p>
          <a:p>
            <a:pPr lvl="3"/>
            <a:r>
              <a:rPr lang="ko-KR" altLang="en-US" dirty="0"/>
              <a:t> 셋째 수준</a:t>
            </a:r>
          </a:p>
          <a:p>
            <a:pPr lvl="4"/>
            <a:r>
              <a:rPr lang="ko-KR" altLang="en-US" dirty="0"/>
              <a:t> 넷째 수준</a:t>
            </a:r>
          </a:p>
          <a:p>
            <a:pPr lvl="3"/>
            <a:r>
              <a:rPr lang="ko-KR" altLang="en-US" dirty="0"/>
              <a:t> 다섯째 수준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36DD7-B90B-7196-71E2-A95A19AB7D82}"/>
              </a:ext>
            </a:extLst>
          </p:cNvPr>
          <p:cNvSpPr txBox="1"/>
          <p:nvPr userDrawn="1"/>
        </p:nvSpPr>
        <p:spPr>
          <a:xfrm>
            <a:off x="855369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 40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0A79B-DB93-9CE1-520F-81AACA3926A8}"/>
              </a:ext>
            </a:extLst>
          </p:cNvPr>
          <p:cNvSpPr txBox="1"/>
          <p:nvPr userDrawn="1"/>
        </p:nvSpPr>
        <p:spPr>
          <a:xfrm>
            <a:off x="8244408" y="6525344"/>
            <a:ext cx="648072" cy="3600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fld id="{B921D178-B3E2-41DF-B6F9-C73B8CC656FA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7986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6"/>
          <p:cNvSpPr/>
          <p:nvPr userDrawn="1"/>
        </p:nvSpPr>
        <p:spPr>
          <a:xfrm>
            <a:off x="-1" y="6165304"/>
            <a:ext cx="9144001" cy="6926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15" name="직사각형 10"/>
          <p:cNvSpPr/>
          <p:nvPr userDrawn="1"/>
        </p:nvSpPr>
        <p:spPr>
          <a:xfrm>
            <a:off x="0" y="6092750"/>
            <a:ext cx="9144000" cy="725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2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5631234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WordArt 3"/>
          <p:cNvSpPr>
            <a:spLocks noChangeArrowheads="1" noChangeShapeType="1" noTextEdit="1"/>
          </p:cNvSpPr>
          <p:nvPr userDrawn="1"/>
        </p:nvSpPr>
        <p:spPr bwMode="gray">
          <a:xfrm>
            <a:off x="2123728" y="2492896"/>
            <a:ext cx="4724400" cy="609600"/>
          </a:xfrm>
          <a:prstGeom prst="rect">
            <a:avLst/>
          </a:prstGeom>
          <a:noFill/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cap="none" spc="0" baseline="0" dirty="0">
                <a:ln w="18415" cmpd="sng">
                  <a:noFill/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/>
                <a:latin typeface="Verdana"/>
                <a:cs typeface="+mn-cs"/>
              </a:rPr>
              <a:t>Thank You !</a:t>
            </a:r>
            <a:endParaRPr lang="ko-KR" altLang="en-US" sz="5400" b="1" kern="10" cap="none" spc="0" baseline="0" dirty="0">
              <a:ln w="18415" cmpd="sng">
                <a:noFill/>
                <a:prstDash val="solid"/>
              </a:ln>
              <a:solidFill>
                <a:schemeClr val="accent6">
                  <a:lumMod val="75000"/>
                </a:schemeClr>
              </a:solidFill>
              <a:effectLst/>
              <a:latin typeface="Verdana"/>
              <a:cs typeface="+mn-cs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3084944" y="6309320"/>
            <a:ext cx="283282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Copyright© 2024 Hanbit Academy, Inc.</a:t>
            </a:r>
          </a:p>
          <a:p>
            <a:pPr algn="ctr" eaLnBrk="1" hangingPunct="1">
              <a:defRPr/>
            </a:pPr>
            <a:r>
              <a:rPr lang="en-US" altLang="ko-KR" sz="1100" b="1" dirty="0">
                <a:solidFill>
                  <a:schemeClr val="bg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All rights reserved.</a:t>
            </a:r>
            <a:endParaRPr lang="ko-KR" altLang="ko-KR" sz="1100" b="1" dirty="0">
              <a:solidFill>
                <a:schemeClr val="bg1"/>
              </a:solidFill>
              <a:latin typeface="Adobe Kaiti Std R" panose="02020400000000000000" pitchFamily="18" charset="-128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75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2024-07-23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79" r:id="rId2"/>
    <p:sldLayoutId id="2147483680" r:id="rId3"/>
    <p:sldLayoutId id="2147483690" r:id="rId4"/>
    <p:sldLayoutId id="2147483686" r:id="rId5"/>
    <p:sldLayoutId id="2147483691" r:id="rId6"/>
    <p:sldLayoutId id="2147483692" r:id="rId7"/>
    <p:sldLayoutId id="2147483688" r:id="rId8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10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제목 1"/>
          <p:cNvSpPr>
            <a:spLocks noGrp="1"/>
          </p:cNvSpPr>
          <p:nvPr>
            <p:ph type="title" idx="4294967295"/>
          </p:nvPr>
        </p:nvSpPr>
        <p:spPr>
          <a:xfrm>
            <a:off x="418840" y="5805264"/>
            <a:ext cx="8306320" cy="625958"/>
          </a:xfrm>
        </p:spPr>
        <p:txBody>
          <a:bodyPr/>
          <a:lstStyle/>
          <a:p>
            <a:pPr algn="l" eaLnBrk="1" hangingPunct="1"/>
            <a:r>
              <a:rPr lang="en-US" altLang="ko-KR" sz="3200" b="1" dirty="0">
                <a:solidFill>
                  <a:schemeClr val="bg1"/>
                </a:solidFill>
              </a:rPr>
              <a:t>CHAPTER 01. PHP</a:t>
            </a:r>
            <a:r>
              <a:rPr lang="ko-KR" altLang="en-US" sz="3200" b="1" dirty="0">
                <a:solidFill>
                  <a:schemeClr val="bg1"/>
                </a:solidFill>
              </a:rPr>
              <a:t>의 이해 </a:t>
            </a:r>
            <a:br>
              <a:rPr lang="en-US" altLang="ko-KR" sz="3200" b="1" dirty="0">
                <a:solidFill>
                  <a:schemeClr val="bg1"/>
                </a:solidFill>
              </a:rPr>
            </a:br>
            <a:r>
              <a:rPr lang="en-US" altLang="ko-KR" sz="2800" dirty="0">
                <a:solidFill>
                  <a:schemeClr val="bg1"/>
                </a:solidFill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</a:rPr>
              <a:t>북마켓</a:t>
            </a:r>
            <a:r>
              <a:rPr lang="ko-KR" altLang="en-US" sz="2800" dirty="0">
                <a:solidFill>
                  <a:schemeClr val="bg1"/>
                </a:solidFill>
              </a:rPr>
              <a:t> 프로젝트 생성하기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BBC8F-7FD5-425B-8B61-E03A6FBC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15A0C7-91CB-4708-9C63-9BE368BE38E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PHP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환경 도구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E15A04-6D37-4C2E-B7DE-C3AF634EB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84" y="1988840"/>
            <a:ext cx="7372248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07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BBC8F-7FD5-425B-8B61-E03A6FBC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15A0C7-91CB-4708-9C63-9BE368BE38E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XAMPP</a:t>
            </a:r>
          </a:p>
          <a:p>
            <a:pPr lvl="2"/>
            <a:r>
              <a:rPr lang="en-US" altLang="ko-KR" dirty="0"/>
              <a:t>PHP, </a:t>
            </a:r>
            <a:r>
              <a:rPr lang="ko-KR" altLang="en-US" dirty="0"/>
              <a:t>웹 서버</a:t>
            </a:r>
            <a:r>
              <a:rPr lang="en-US" altLang="ko-KR" dirty="0"/>
              <a:t>, </a:t>
            </a:r>
            <a:r>
              <a:rPr lang="ko-KR" altLang="en-US" dirty="0"/>
              <a:t>데이터베이스 서버가 포함된 </a:t>
            </a:r>
            <a:r>
              <a:rPr lang="ko-KR" altLang="en-US" dirty="0" err="1"/>
              <a:t>올인원</a:t>
            </a:r>
            <a:r>
              <a:rPr lang="ko-KR" altLang="en-US" dirty="0"/>
              <a:t> 소프트웨어 패키지</a:t>
            </a:r>
            <a:endParaRPr lang="en-US" altLang="ko-KR" dirty="0"/>
          </a:p>
          <a:p>
            <a:pPr lvl="2"/>
            <a:r>
              <a:rPr lang="ko-KR" altLang="en-US" dirty="0"/>
              <a:t>설치가 쉽고 가장 널리 사용되는 </a:t>
            </a:r>
            <a:r>
              <a:rPr lang="en-US" altLang="ko-KR" dirty="0"/>
              <a:t>PHP </a:t>
            </a:r>
            <a:r>
              <a:rPr lang="ko-KR" altLang="en-US" dirty="0"/>
              <a:t>개발 환경 중 하나</a:t>
            </a:r>
            <a:endParaRPr lang="en-US" altLang="ko-KR" dirty="0"/>
          </a:p>
          <a:p>
            <a:pPr lvl="2"/>
            <a:r>
              <a:rPr lang="ko-KR" altLang="en-US" dirty="0"/>
              <a:t>윈도우</a:t>
            </a:r>
            <a:r>
              <a:rPr lang="en-US" altLang="ko-KR" dirty="0"/>
              <a:t>, </a:t>
            </a:r>
            <a:r>
              <a:rPr lang="ko-KR" altLang="en-US" dirty="0"/>
              <a:t>맥</a:t>
            </a:r>
            <a:r>
              <a:rPr lang="en-US" altLang="ko-KR" dirty="0"/>
              <a:t>, </a:t>
            </a:r>
            <a:r>
              <a:rPr lang="ko-KR" altLang="en-US" dirty="0"/>
              <a:t>리눅스 운영체제를 지원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6A6761-37B6-42AE-88C6-507CA5A32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455954"/>
            <a:ext cx="7538548" cy="270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65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1. XAMPP </a:t>
              </a:r>
              <a:r>
                <a:rPr lang="ko-KR" altLang="en-US" sz="1600" b="1" dirty="0"/>
                <a:t>사이트에 접속하기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공식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웹 사이트</a:t>
              </a:r>
              <a:r>
                <a:rPr lang="en-US" altLang="ko-KR" sz="1600" dirty="0"/>
                <a:t>(https://www.apachefriends.org)</a:t>
              </a:r>
              <a:r>
                <a:rPr lang="ko-KR" altLang="en-US" sz="1600" dirty="0"/>
                <a:t>에 접속 하여 를 클릭합니다</a:t>
              </a:r>
              <a:r>
                <a:rPr lang="en-US" altLang="ko-KR" sz="1600" dirty="0"/>
                <a:t>. 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7751D27-4BFB-4FB4-B63F-4DF6C977E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5" y="2343036"/>
            <a:ext cx="5832648" cy="420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57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2. </a:t>
              </a:r>
              <a:r>
                <a:rPr lang="ko-KR" altLang="en-US" sz="1600" b="1" dirty="0"/>
                <a:t>설치 파일 다운로드하기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운영체제에 맞는 최신 버전을 찾아 를 클릭합니다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여기서는 ‘</a:t>
              </a:r>
              <a:r>
                <a:rPr lang="en-US" altLang="ko-KR" sz="1600" dirty="0"/>
                <a:t>XAMPP for Windows 8.2.4’</a:t>
              </a:r>
              <a:r>
                <a:rPr lang="ko-KR" altLang="en-US" sz="1600" dirty="0"/>
                <a:t>를 선택했습니다</a:t>
              </a:r>
              <a:r>
                <a:rPr lang="en-US" altLang="ko-KR" sz="1600" dirty="0"/>
                <a:t>.. 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ED74E44-50B8-4AF3-9E85-75429A1A5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349871"/>
            <a:ext cx="6158761" cy="301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10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3. </a:t>
              </a:r>
              <a:r>
                <a:rPr lang="ko-KR" altLang="en-US" sz="1600" b="1" dirty="0"/>
                <a:t>설치 파일 실행하기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다운로드한 설치 파일을 </a:t>
              </a:r>
              <a:r>
                <a:rPr lang="ko-KR" altLang="en-US" sz="1600" dirty="0" err="1"/>
                <a:t>더블클릭하여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설치를 시작합니다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첫 화면 에서 를 클릭합니다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26F3128-4064-4E52-B80D-1DAD9AB52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292" y="2538348"/>
            <a:ext cx="4859989" cy="233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9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4. </a:t>
              </a:r>
              <a:r>
                <a:rPr lang="ko-KR" altLang="en-US" sz="1600" b="1" dirty="0"/>
                <a:t>설치할 구성 요소 선택하기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설치하려는 구성 요소를 선택하는 단계입니다</a:t>
              </a:r>
              <a:r>
                <a:rPr lang="en-US" altLang="ko-KR" sz="1600" dirty="0"/>
                <a:t>. Apache, MySQL, PHP, phpMyAdmin</a:t>
              </a:r>
              <a:r>
                <a:rPr lang="ko-KR" altLang="en-US" sz="1600" dirty="0"/>
                <a:t>은 선택을 유지하고 그 외 다른 구성 요소는 취소한 후 를 클릭합니다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A905F3B3-0110-4ED0-9D47-B796D653E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611167"/>
            <a:ext cx="4752528" cy="363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39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5. </a:t>
              </a:r>
              <a:r>
                <a:rPr lang="ko-KR" altLang="en-US" sz="1600" b="1" dirty="0"/>
                <a:t>설치 폴더 지정하기</a:t>
              </a:r>
              <a:r>
                <a:rPr lang="en-US" altLang="ko-KR" sz="1600" b="1" dirty="0"/>
                <a:t>: </a:t>
              </a:r>
              <a:r>
                <a:rPr lang="en-US" altLang="ko-KR" sz="1600" dirty="0"/>
                <a:t>XAMPP</a:t>
              </a:r>
              <a:r>
                <a:rPr lang="ko-KR" altLang="en-US" sz="1600" dirty="0"/>
                <a:t>를 설치할 폴더를 선택합니다</a:t>
              </a:r>
              <a:r>
                <a:rPr lang="en-US" altLang="ko-KR" sz="1600" dirty="0"/>
                <a:t>. [c:\</a:t>
              </a:r>
              <a:r>
                <a:rPr lang="en-US" altLang="ko-KR" sz="1600" dirty="0" err="1"/>
                <a:t>xampp</a:t>
              </a:r>
              <a:r>
                <a:rPr lang="en-US" altLang="ko-KR" sz="1600" dirty="0"/>
                <a:t>] </a:t>
              </a:r>
              <a:r>
                <a:rPr lang="ko-KR" altLang="en-US" sz="1600" dirty="0"/>
                <a:t>폴더에 설치하는 것이 좋 습니다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를 클릭하여 다음 단계로 이동합니다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2DCC33E-206D-4D36-8981-A76094A92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550" y="2438399"/>
            <a:ext cx="4449641" cy="273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66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6. </a:t>
              </a:r>
              <a:r>
                <a:rPr lang="ko-KR" altLang="en-US" sz="1600" b="1" dirty="0"/>
                <a:t>언어 선택하기</a:t>
              </a:r>
              <a:r>
                <a:rPr lang="en-US" altLang="ko-KR" sz="1600" dirty="0"/>
                <a:t>: XAMPP </a:t>
              </a:r>
              <a:r>
                <a:rPr lang="ko-KR" altLang="en-US" sz="1600" dirty="0"/>
                <a:t>제어판의 언어를 선택합니다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기본으로 선택되어 있는 ‘</a:t>
              </a:r>
              <a:r>
                <a:rPr lang="en-US" altLang="ko-KR" sz="1600" dirty="0"/>
                <a:t>English’</a:t>
              </a:r>
              <a:r>
                <a:rPr lang="ko-KR" altLang="en-US" sz="1600" dirty="0"/>
                <a:t>를 유지 하고 를 클릭하여 다음 단계로 이동합니다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22C6ED7-2022-4995-8ED4-0C25A27BE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482372"/>
            <a:ext cx="4561305" cy="280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11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7. </a:t>
              </a:r>
              <a:r>
                <a:rPr lang="ko-KR" altLang="en-US" sz="1600" b="1" dirty="0"/>
                <a:t>설치하기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이제 </a:t>
              </a:r>
              <a:r>
                <a:rPr lang="en-US" altLang="ko-KR" sz="1600" dirty="0"/>
                <a:t>XAMPP</a:t>
              </a:r>
              <a:r>
                <a:rPr lang="ko-KR" altLang="en-US" sz="1600" dirty="0"/>
                <a:t>를 설치할 준비가 되었습니다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를 클릭하여 설치를 시작합니다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완료하는 데 몇 분 정도 걸립니다</a:t>
              </a:r>
              <a:r>
                <a:rPr lang="en-US" altLang="ko-KR" sz="1600" dirty="0"/>
                <a:t>.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A23F6A7-6346-48A3-8403-E9C225AD8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47" y="2571606"/>
            <a:ext cx="7262505" cy="308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67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1-1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8. </a:t>
              </a:r>
              <a:r>
                <a:rPr lang="ko-KR" altLang="en-US" sz="1600" b="1" dirty="0"/>
                <a:t>설치 완료하고 실행하기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설치가 완료되면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설정 마법사에 다음 화면이 표시됩니다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를 클릭하면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제어판을 시작할 수 있습니다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515BD57-0CCB-4F04-BA48-626C0D5D4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537776"/>
            <a:ext cx="4320480" cy="373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7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29E6604-E772-8023-638B-6BC88E130F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PHP</a:t>
            </a:r>
            <a:r>
              <a:rPr lang="ko-KR" altLang="en-US" dirty="0"/>
              <a:t>의 개요</a:t>
            </a:r>
            <a:endParaRPr lang="en-US" altLang="ko-KR" dirty="0"/>
          </a:p>
          <a:p>
            <a:r>
              <a:rPr lang="en-US" altLang="ko-KR" dirty="0"/>
              <a:t>PHP </a:t>
            </a:r>
            <a:r>
              <a:rPr lang="ko-KR" altLang="en-US" dirty="0"/>
              <a:t>개발 환경 구축</a:t>
            </a:r>
            <a:endParaRPr lang="en-US" altLang="ko-KR" dirty="0"/>
          </a:p>
          <a:p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프로젝트 생성하기</a:t>
            </a:r>
          </a:p>
        </p:txBody>
      </p:sp>
    </p:spTree>
    <p:extLst>
      <p:ext uri="{BB962C8B-B14F-4D97-AF65-F5344CB8AC3E}">
        <p14:creationId xmlns:p14="http://schemas.microsoft.com/office/powerpoint/2010/main" val="2454594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1-2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실행 및 동작 확인하기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1. Apache </a:t>
              </a:r>
              <a:r>
                <a:rPr lang="ko-KR" altLang="en-US" sz="1600" b="1" dirty="0"/>
                <a:t>웹 서버 실행하기</a:t>
              </a:r>
              <a:r>
                <a:rPr lang="en-US" altLang="ko-KR" sz="1600" b="1" dirty="0"/>
                <a:t>: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제어판</a:t>
              </a:r>
              <a:r>
                <a:rPr lang="en-US" altLang="ko-KR" sz="1600" dirty="0"/>
                <a:t>(Control Panel) </a:t>
              </a:r>
              <a:r>
                <a:rPr lang="ko-KR" altLang="en-US" sz="1600" dirty="0"/>
                <a:t>화면이 나타나면 ‘</a:t>
              </a:r>
              <a:r>
                <a:rPr lang="en-US" altLang="ko-KR" sz="1600" dirty="0"/>
                <a:t>Apache’ </a:t>
              </a:r>
              <a:r>
                <a:rPr lang="ko-KR" altLang="en-US" sz="1600" dirty="0"/>
                <a:t>항목의 를 클릭합니다</a:t>
              </a:r>
              <a:r>
                <a:rPr lang="en-US" altLang="ko-KR" sz="1600" dirty="0"/>
                <a:t>. Apache </a:t>
              </a:r>
              <a:r>
                <a:rPr lang="ko-KR" altLang="en-US" sz="1600" dirty="0"/>
                <a:t>웹 서버가 정상적으로 동작하면 </a:t>
              </a:r>
              <a:r>
                <a:rPr lang="en-US" altLang="ko-KR" sz="1600" dirty="0"/>
                <a:t>Apache </a:t>
              </a:r>
              <a:r>
                <a:rPr lang="ko-KR" altLang="en-US" sz="1600" dirty="0"/>
                <a:t>웹 서버 프로그램이 동 작 중이라는 메시지와 함께 ‘</a:t>
              </a:r>
              <a:r>
                <a:rPr lang="en-US" altLang="ko-KR" sz="1600" dirty="0"/>
                <a:t>Apache’ </a:t>
              </a:r>
              <a:r>
                <a:rPr lang="ko-KR" altLang="en-US" sz="1600" dirty="0"/>
                <a:t>글자 배경이 초록색으로 변경되고 ‘</a:t>
              </a:r>
              <a:r>
                <a:rPr lang="en-US" altLang="ko-KR" sz="1600" dirty="0"/>
                <a:t>Apache’ </a:t>
              </a:r>
              <a:r>
                <a:rPr lang="ko-KR" altLang="en-US" sz="1600" dirty="0"/>
                <a:t>항목의 가 으로 변경됩니다</a:t>
              </a:r>
              <a:r>
                <a:rPr lang="en-US" altLang="ko-KR" sz="1600" dirty="0"/>
                <a:t>.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F6EF810-CE1B-46B4-B4F7-2A114248DA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148" y="2783496"/>
            <a:ext cx="6408712" cy="32819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5FE8DC-BD14-4F98-86D3-7F1048A11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979" y="6077389"/>
            <a:ext cx="6460373" cy="45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02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XAMPP </a:t>
            </a:r>
            <a:r>
              <a:rPr lang="ko-KR" altLang="en-US" dirty="0"/>
              <a:t>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1-2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XAMPP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실행 및 동작 확인하기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2. XAMPP </a:t>
              </a:r>
              <a:r>
                <a:rPr lang="ko-KR" altLang="en-US" sz="1600" b="1" dirty="0"/>
                <a:t>동작 확인하기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설치한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프로그램이 잘 동작하는지 확인하기 위해 웹 브라우저 주소 입력란에 ‘</a:t>
              </a:r>
              <a:r>
                <a:rPr lang="en-US" altLang="ko-KR" sz="1600" dirty="0"/>
                <a:t>http://localhost’ </a:t>
              </a:r>
              <a:r>
                <a:rPr lang="ko-KR" altLang="en-US" sz="1600" dirty="0"/>
                <a:t>또는 ‘</a:t>
              </a:r>
              <a:r>
                <a:rPr lang="en-US" altLang="ko-KR" sz="1600" dirty="0"/>
                <a:t>http://127.0.0.1’</a:t>
              </a:r>
              <a:r>
                <a:rPr lang="ko-KR" altLang="en-US" sz="1600" dirty="0"/>
                <a:t>을 입력하고 </a:t>
              </a:r>
              <a:r>
                <a:rPr lang="en-US" altLang="ko-KR" sz="1600" dirty="0"/>
                <a:t>Enter </a:t>
              </a:r>
              <a:r>
                <a:rPr lang="ko-KR" altLang="en-US" sz="1600" dirty="0"/>
                <a:t>를 누릅니다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다음과 같이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웹 페이지가 출력됩니다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880B515-37FF-4F2F-A224-2ADC8D07A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49" y="2532380"/>
            <a:ext cx="6756517" cy="348212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B35BC4F-A198-4003-A452-E2A1A3C26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955" y="4684851"/>
            <a:ext cx="4041796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71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1. </a:t>
              </a:r>
              <a:r>
                <a:rPr lang="ko-KR" altLang="en-US" sz="1600" b="1" dirty="0"/>
                <a:t>공식 비주얼 스튜디오 코드 사이트 접속하기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비주얼 스튜디오 코드 사이트</a:t>
              </a:r>
              <a:r>
                <a:rPr lang="en-US" altLang="ko-KR" sz="1600" dirty="0"/>
                <a:t>(https://code.visual studio.com)</a:t>
              </a:r>
              <a:r>
                <a:rPr lang="ko-KR" altLang="en-US" sz="1600" dirty="0"/>
                <a:t>에 접속하여 를 클릭합니다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FBE07C3-6F60-4F38-932B-E4FB762CF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364945"/>
            <a:ext cx="6136605" cy="316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56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2. </a:t>
              </a:r>
              <a:r>
                <a:rPr lang="ko-KR" altLang="en-US" sz="1600" b="1" dirty="0"/>
                <a:t>설치 파일 다운로드하기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설치하려는 컴퓨터의 운영체제에 맞는 버전을 클릭하여 다운로드합니다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여기서는 ‘</a:t>
              </a:r>
              <a:r>
                <a:rPr lang="en-US" altLang="ko-KR" sz="1600" dirty="0"/>
                <a:t>Windows 10, 11’</a:t>
              </a:r>
              <a:r>
                <a:rPr lang="ko-KR" altLang="en-US" sz="1600" dirty="0"/>
                <a:t>을 선택했습니다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B56B68C-9AC1-446F-8344-5A759EFD71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290" y="2461493"/>
            <a:ext cx="6343420" cy="315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40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3. </a:t>
              </a:r>
              <a:r>
                <a:rPr lang="ko-KR" altLang="en-US" sz="1600" b="1" dirty="0"/>
                <a:t>라이선스 동의하기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사용자 계약 여부를 묻는 창에서 ‘</a:t>
              </a:r>
              <a:r>
                <a:rPr lang="ko-KR" altLang="en-US" sz="1600" dirty="0" err="1"/>
                <a:t>동의합니다’를</a:t>
              </a:r>
              <a:r>
                <a:rPr lang="ko-KR" altLang="en-US" sz="1600" dirty="0"/>
                <a:t> 선택하고 을 </a:t>
              </a:r>
              <a:r>
                <a:rPr lang="ko-KR" altLang="en-US" sz="1600" dirty="0" err="1"/>
                <a:t>클릭합</a:t>
              </a:r>
              <a:r>
                <a:rPr lang="ko-KR" altLang="en-US" sz="1600" dirty="0"/>
                <a:t> </a:t>
              </a:r>
              <a:r>
                <a:rPr lang="ko-KR" altLang="en-US" sz="1600" dirty="0" err="1"/>
                <a:t>니다</a:t>
              </a:r>
              <a:r>
                <a:rPr lang="en-US" altLang="ko-KR" sz="1600" dirty="0"/>
                <a:t>.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CE7A6DB-7E6D-468C-8C2F-93E1C1AC3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312323"/>
            <a:ext cx="4901059" cy="402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10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4. </a:t>
              </a:r>
              <a:r>
                <a:rPr lang="ko-KR" altLang="en-US" sz="1600" b="1" dirty="0"/>
                <a:t>설치하기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각 설치 단계마다 기본 설정을 유지하고 또는 를 클릭합니다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마지막 화 면에서 를 클릭하면 설치가 완료됩니다</a:t>
              </a:r>
              <a:r>
                <a:rPr lang="en-US" altLang="ko-KR" sz="1600" dirty="0"/>
                <a:t>.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3051A16-7FCC-439F-BBEF-CD398DC5A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364945"/>
            <a:ext cx="5976664" cy="388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973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5. </a:t>
              </a:r>
              <a:r>
                <a:rPr lang="ko-KR" altLang="en-US" sz="1600" b="1" dirty="0"/>
                <a:t>비주얼 스튜디오 코드 실행하기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실행 파일</a:t>
              </a:r>
              <a:r>
                <a:rPr lang="en-US" altLang="ko-KR" sz="1600" dirty="0"/>
                <a:t>([C:\Microsoft VS Code] </a:t>
              </a:r>
              <a:r>
                <a:rPr lang="ko-KR" altLang="en-US" sz="1600" dirty="0"/>
                <a:t>폴더 안의 ‘</a:t>
              </a:r>
              <a:r>
                <a:rPr lang="en-US" altLang="ko-KR" sz="1600" dirty="0"/>
                <a:t>Code.exe’ </a:t>
              </a:r>
              <a:r>
                <a:rPr lang="ko-KR" altLang="en-US" sz="1600" dirty="0"/>
                <a:t>파일</a:t>
              </a:r>
              <a:r>
                <a:rPr lang="en-US" altLang="ko-KR" sz="1600" dirty="0"/>
                <a:t>) </a:t>
              </a:r>
              <a:r>
                <a:rPr lang="ko-KR" altLang="en-US" sz="1600" dirty="0"/>
                <a:t>을 </a:t>
              </a:r>
              <a:r>
                <a:rPr lang="ko-KR" altLang="en-US" sz="1600" dirty="0" err="1"/>
                <a:t>더블클릭하여</a:t>
              </a:r>
              <a:r>
                <a:rPr lang="ko-KR" altLang="en-US" sz="1600" dirty="0"/>
                <a:t> 비주얼 스튜디오 코드를 실행합니다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893C914-6329-42BD-B7B7-E23605D5F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505748"/>
            <a:ext cx="6106621" cy="301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7615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ko-KR" altLang="en-US" dirty="0"/>
              <a:t>비주얼 스튜디오 코드 설치하기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1-3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비주얼 스튜디오 코드 설치하기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b="1" dirty="0"/>
                <a:t>6. </a:t>
              </a:r>
              <a:r>
                <a:rPr lang="ko-KR" altLang="en-US" sz="1600" b="1" dirty="0"/>
                <a:t>실행 화면 확인하기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다음과 같이 비주얼 스튜디오 코드가 실행됩니다</a:t>
              </a:r>
              <a:r>
                <a:rPr lang="en-US" altLang="ko-KR" sz="1600" dirty="0"/>
                <a:t>. [Welcome] </a:t>
              </a:r>
              <a:r>
                <a:rPr lang="ko-KR" altLang="en-US" sz="1600" dirty="0"/>
                <a:t>창의 </a:t>
              </a:r>
              <a:r>
                <a:rPr lang="en-US" altLang="ko-KR" sz="1600" dirty="0"/>
                <a:t>Get Started with VS Code</a:t>
              </a:r>
              <a:r>
                <a:rPr lang="ko-KR" altLang="en-US" sz="1600" dirty="0"/>
                <a:t>에서 </a:t>
              </a:r>
              <a:r>
                <a:rPr lang="en-US" altLang="ko-KR" sz="1600" dirty="0"/>
                <a:t>[Light Modern]</a:t>
              </a:r>
              <a:r>
                <a:rPr lang="ko-KR" altLang="en-US" sz="1600" dirty="0"/>
                <a:t>을 클릭하여 밝은 화면으로 전환합니다</a:t>
              </a:r>
              <a:r>
                <a:rPr lang="en-US" altLang="ko-KR" sz="1600" dirty="0"/>
                <a:t>. [Welcome] </a:t>
              </a:r>
              <a:r>
                <a:rPr lang="ko-KR" altLang="en-US" sz="1600" dirty="0"/>
                <a:t>창의 를 클릭해 닫으면 </a:t>
              </a:r>
              <a:r>
                <a:rPr lang="ko-KR" altLang="en-US" sz="1600" dirty="0" err="1"/>
                <a:t>넷빈즈의</a:t>
              </a:r>
              <a:r>
                <a:rPr lang="ko-KR" altLang="en-US" sz="1600" dirty="0"/>
                <a:t> 편집 화면이 나타납니다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51D759E-DBB2-4BD2-826A-23BED7BB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287" y="2743992"/>
            <a:ext cx="6125463" cy="380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86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4400" dirty="0"/>
              <a:t>PHP </a:t>
            </a:r>
            <a:r>
              <a:rPr lang="ko-KR" altLang="en-US" sz="4400" dirty="0"/>
              <a:t>프로그래밍 시작</a:t>
            </a:r>
            <a:r>
              <a:rPr lang="en-US" altLang="ko-KR" sz="4400" dirty="0"/>
              <a:t> 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312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BBC8F-7FD5-425B-8B61-E03A6FBC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15A0C7-91CB-4708-9C63-9BE368BE38E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 PHP </a:t>
            </a:r>
            <a:r>
              <a:rPr lang="ko-KR" altLang="en-US" dirty="0"/>
              <a:t>웹 애플리케이션의 파일 저장 위치</a:t>
            </a:r>
            <a:endParaRPr lang="en-US" altLang="ko-KR" dirty="0"/>
          </a:p>
          <a:p>
            <a:pPr marL="266700" lvl="1" indent="0">
              <a:buNone/>
            </a:pP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6A92F5B-3F0C-4CBF-B3D2-E69E7A526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78" y="2060848"/>
            <a:ext cx="7508059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4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6E49C3-46B8-F62E-792A-7834BA3255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PHP</a:t>
            </a:r>
            <a:r>
              <a:rPr lang="ko-KR" altLang="en-US" dirty="0"/>
              <a:t>의 개념과 특징을 이해합니다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PHP</a:t>
            </a:r>
            <a:r>
              <a:rPr lang="ko-KR" altLang="en-US" dirty="0"/>
              <a:t>의 동작 원리를 이해합니다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PHP </a:t>
            </a:r>
            <a:r>
              <a:rPr lang="ko-KR" altLang="en-US" dirty="0"/>
              <a:t>프로그래밍에 필요한 개발 환경을 구축합니다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간단한 </a:t>
            </a:r>
            <a:r>
              <a:rPr lang="en-US" altLang="ko-KR" dirty="0"/>
              <a:t>PHP </a:t>
            </a:r>
            <a:r>
              <a:rPr lang="ko-KR" altLang="en-US" dirty="0"/>
              <a:t>프로그램을 시작하고 실행합니다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북마켓</a:t>
            </a:r>
            <a:r>
              <a:rPr lang="ko-KR" altLang="en-US" dirty="0"/>
              <a:t> 프로젝트를 생성합니다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4020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PHP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파일 만들고 실행하기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dirty="0"/>
                <a:t>[PHP </a:t>
              </a:r>
              <a:r>
                <a:rPr lang="ko-KR" altLang="en-US" sz="1600" dirty="0"/>
                <a:t>파일 작성하기</a:t>
              </a:r>
              <a:r>
                <a:rPr lang="en-US" altLang="ko-KR" sz="1600" dirty="0"/>
                <a:t>]</a:t>
              </a:r>
              <a:endParaRPr lang="en-US" altLang="ko-KR" sz="1600" b="1" dirty="0"/>
            </a:p>
            <a:p>
              <a:pPr lvl="0"/>
              <a:r>
                <a:rPr lang="en-US" altLang="ko-KR" sz="1600" b="1" dirty="0"/>
                <a:t>1. PHP </a:t>
              </a:r>
              <a:r>
                <a:rPr lang="ko-KR" altLang="en-US" sz="1600" b="1" dirty="0"/>
                <a:t>파일 생성하기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비주얼 스튜디오 코드 편집기에서 ①</a:t>
              </a:r>
              <a:r>
                <a:rPr lang="en-US" altLang="ko-KR" sz="1600" dirty="0"/>
                <a:t> [File]-[Open Folder...]</a:t>
              </a:r>
              <a:r>
                <a:rPr lang="ko-KR" altLang="en-US" sz="1600" dirty="0"/>
                <a:t>를 선택하고 </a:t>
              </a:r>
              <a:r>
                <a:rPr lang="en-US" altLang="ko-KR" sz="1600" dirty="0"/>
                <a:t>[Open Folder] </a:t>
              </a:r>
              <a:r>
                <a:rPr lang="ko-KR" altLang="en-US" sz="1600" dirty="0"/>
                <a:t>창이 열리면 </a:t>
              </a:r>
              <a:r>
                <a:rPr lang="en-US" altLang="ko-KR" sz="1600" dirty="0"/>
                <a:t>[C:\</a:t>
              </a:r>
              <a:r>
                <a:rPr lang="en-US" altLang="ko-KR" sz="1600" dirty="0" err="1"/>
                <a:t>xampp</a:t>
              </a:r>
              <a:r>
                <a:rPr lang="en-US" altLang="ko-KR" sz="1600" dirty="0"/>
                <a:t>\</a:t>
              </a:r>
              <a:r>
                <a:rPr lang="en-US" altLang="ko-KR" sz="1600" dirty="0" err="1"/>
                <a:t>htdocs</a:t>
              </a:r>
              <a:r>
                <a:rPr lang="en-US" altLang="ko-KR" sz="1600" dirty="0"/>
                <a:t>] </a:t>
              </a:r>
              <a:r>
                <a:rPr lang="ko-KR" altLang="en-US" sz="1600" dirty="0"/>
                <a:t>폴더를 선택합니다</a:t>
              </a:r>
              <a:r>
                <a:rPr lang="en-US" altLang="ko-KR" sz="1600" dirty="0"/>
                <a:t>. ② [HTDOCS] </a:t>
              </a:r>
              <a:r>
                <a:rPr lang="ko-KR" altLang="en-US" sz="1600" dirty="0"/>
                <a:t>경로 오른쪽 에 있는 </a:t>
              </a:r>
              <a:r>
                <a:rPr lang="en-US" altLang="ko-KR" sz="1600" dirty="0"/>
                <a:t>[New Folder] </a:t>
              </a:r>
              <a:r>
                <a:rPr lang="ko-KR" altLang="en-US" sz="1600" dirty="0"/>
                <a:t>아이콘</a:t>
              </a:r>
              <a:r>
                <a:rPr lang="en-US" altLang="ko-KR" sz="1600" dirty="0"/>
                <a:t>( )</a:t>
              </a:r>
              <a:r>
                <a:rPr lang="ko-KR" altLang="en-US" sz="1600" dirty="0"/>
                <a:t>을 클릭하고 </a:t>
              </a:r>
              <a:r>
                <a:rPr lang="en-US" altLang="ko-KR" sz="1600" dirty="0"/>
                <a:t>③ </a:t>
              </a:r>
              <a:r>
                <a:rPr lang="ko-KR" altLang="en-US" sz="1600" dirty="0"/>
                <a:t>폴더 이름으로 ‘</a:t>
              </a:r>
              <a:r>
                <a:rPr lang="en-US" altLang="ko-KR" sz="1600" dirty="0"/>
                <a:t>chap01’</a:t>
              </a:r>
              <a:r>
                <a:rPr lang="ko-KR" altLang="en-US" sz="1600" dirty="0"/>
                <a:t>을 입력한 후 </a:t>
              </a:r>
              <a:r>
                <a:rPr lang="en-US" altLang="ko-KR" sz="1600" dirty="0"/>
                <a:t>Enter </a:t>
              </a:r>
              <a:r>
                <a:rPr lang="ko-KR" altLang="en-US" sz="1600" dirty="0"/>
                <a:t>를 누릅니다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이어서 ④</a:t>
              </a:r>
              <a:r>
                <a:rPr lang="en-US" altLang="ko-KR" sz="1600" dirty="0"/>
                <a:t> [New File] </a:t>
              </a:r>
              <a:r>
                <a:rPr lang="ko-KR" altLang="en-US" sz="1600" dirty="0"/>
                <a:t>아이콘</a:t>
              </a:r>
              <a:r>
                <a:rPr lang="en-US" altLang="ko-KR" sz="1600" dirty="0"/>
                <a:t>( )</a:t>
              </a:r>
              <a:r>
                <a:rPr lang="ko-KR" altLang="en-US" sz="1600" dirty="0"/>
                <a:t>을 클릭하고 </a:t>
              </a:r>
              <a:r>
                <a:rPr lang="en-US" altLang="ko-KR" sz="1600" dirty="0"/>
                <a:t>⑤ </a:t>
              </a:r>
              <a:r>
                <a:rPr lang="ko-KR" altLang="en-US" sz="1600" dirty="0"/>
                <a:t>파일명으로 ‘</a:t>
              </a:r>
              <a:r>
                <a:rPr lang="en-US" altLang="ko-KR" sz="1600" dirty="0" err="1"/>
                <a:t>hello.php</a:t>
              </a:r>
              <a:r>
                <a:rPr lang="en-US" altLang="ko-KR" sz="1600" dirty="0"/>
                <a:t>’</a:t>
              </a:r>
              <a:r>
                <a:rPr lang="ko-KR" altLang="en-US" sz="1600" dirty="0"/>
                <a:t>를 확인한 후 </a:t>
              </a:r>
              <a:r>
                <a:rPr lang="en-US" altLang="ko-KR" sz="1600" dirty="0"/>
                <a:t>Enter </a:t>
              </a:r>
              <a:r>
                <a:rPr lang="ko-KR" altLang="en-US" sz="1600" dirty="0"/>
                <a:t>를 누릅니다</a:t>
              </a:r>
              <a:r>
                <a:rPr lang="en-US" altLang="ko-KR" sz="1600" dirty="0"/>
                <a:t>.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DE1FFD0D-0972-4A35-9623-1E4835C549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3292877"/>
            <a:ext cx="5559137" cy="337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483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PHP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파일 만들고 실행하기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dirty="0"/>
                <a:t>[PHP </a:t>
              </a:r>
              <a:r>
                <a:rPr lang="ko-KR" altLang="en-US" sz="1600" dirty="0"/>
                <a:t>파일 작성하기</a:t>
              </a:r>
              <a:r>
                <a:rPr lang="en-US" altLang="ko-KR" sz="1600" dirty="0"/>
                <a:t>]</a:t>
              </a:r>
              <a:endParaRPr lang="en-US" altLang="ko-KR" sz="1600" b="1" dirty="0"/>
            </a:p>
            <a:p>
              <a:pPr lvl="0"/>
              <a:r>
                <a:rPr lang="en-US" altLang="ko-KR" sz="1600" b="1" dirty="0"/>
                <a:t>2. PHP </a:t>
              </a:r>
              <a:r>
                <a:rPr lang="ko-KR" altLang="en-US" sz="1600" b="1" dirty="0"/>
                <a:t>페이지 코드 작성하기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생성된 ‘</a:t>
              </a:r>
              <a:r>
                <a:rPr lang="en-US" altLang="ko-KR" sz="1600" dirty="0" err="1"/>
                <a:t>hello.php</a:t>
              </a:r>
              <a:r>
                <a:rPr lang="en-US" altLang="ko-KR" sz="1600" dirty="0"/>
                <a:t>’ </a:t>
              </a:r>
              <a:r>
                <a:rPr lang="ko-KR" altLang="en-US" sz="1600" dirty="0"/>
                <a:t>파일에 다음과 같이 작성하여 저장합니다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E152DD8-6BC7-46B9-9E87-C265F858E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13" y="2621085"/>
            <a:ext cx="7447159" cy="313119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A92069A-0AF3-461C-9858-98B00AB3E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4251214"/>
            <a:ext cx="4198358" cy="21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2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PHP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파일 만들고 실행하기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dirty="0"/>
                <a:t>[PHP </a:t>
              </a:r>
              <a:r>
                <a:rPr lang="ko-KR" altLang="en-US" sz="1600" dirty="0"/>
                <a:t>파일 실행하기</a:t>
              </a:r>
              <a:r>
                <a:rPr lang="en-US" altLang="ko-KR" sz="1600" dirty="0"/>
                <a:t>]</a:t>
              </a:r>
              <a:endParaRPr lang="en-US" altLang="ko-KR" sz="1600" b="1" dirty="0"/>
            </a:p>
            <a:p>
              <a:pPr lvl="0"/>
              <a:r>
                <a:rPr lang="en-US" altLang="ko-KR" sz="1600" b="1" dirty="0"/>
                <a:t>3. Apache </a:t>
              </a:r>
              <a:r>
                <a:rPr lang="ko-KR" altLang="en-US" sz="1600" b="1" dirty="0"/>
                <a:t>웹 서버 실행하기</a:t>
              </a:r>
              <a:r>
                <a:rPr lang="en-US" altLang="ko-KR" sz="1600" b="1" dirty="0"/>
                <a:t>: </a:t>
              </a:r>
              <a:r>
                <a:rPr lang="en-US" altLang="ko-KR" sz="1600" dirty="0"/>
                <a:t>XAMPP </a:t>
              </a:r>
              <a:r>
                <a:rPr lang="ko-KR" altLang="en-US" sz="1600" dirty="0"/>
                <a:t>컨트롤 패널 화면을 열고 </a:t>
              </a:r>
              <a:r>
                <a:rPr lang="en-US" altLang="ko-KR" sz="1600" dirty="0"/>
                <a:t>Apache </a:t>
              </a:r>
              <a:r>
                <a:rPr lang="ko-KR" altLang="en-US" sz="1600" dirty="0"/>
                <a:t>웹 서버가 정상적으로 동 작하는지 확인합니다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0694B55B-7BEC-44C2-86ED-BEC946F46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888" y="2581005"/>
            <a:ext cx="5675424" cy="373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97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 </a:t>
            </a:r>
            <a:r>
              <a:rPr lang="ko-KR" altLang="en-US" dirty="0"/>
              <a:t>프로그래밍 시작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68613-D050-0B2B-87E3-E5F1465DFFF1}"/>
              </a:ext>
            </a:extLst>
          </p:cNvPr>
          <p:cNvGrpSpPr/>
          <p:nvPr/>
        </p:nvGrpSpPr>
        <p:grpSpPr>
          <a:xfrm>
            <a:off x="735014" y="1196752"/>
            <a:ext cx="7673972" cy="5391075"/>
            <a:chOff x="930475" y="1244548"/>
            <a:chExt cx="7673972" cy="5391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2B7D1A9-EA67-475E-02B6-C31B109910BC}"/>
                </a:ext>
              </a:extLst>
            </p:cNvPr>
            <p:cNvGrpSpPr/>
            <p:nvPr/>
          </p:nvGrpSpPr>
          <p:grpSpPr>
            <a:xfrm>
              <a:off x="930476" y="1244548"/>
              <a:ext cx="7673971" cy="425844"/>
              <a:chOff x="982235" y="2799355"/>
              <a:chExt cx="7673971" cy="353517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34509986-48CF-74D0-7955-E17AC9BC07A7}"/>
                  </a:ext>
                </a:extLst>
              </p:cNvPr>
              <p:cNvSpPr/>
              <p:nvPr/>
            </p:nvSpPr>
            <p:spPr>
              <a:xfrm>
                <a:off x="982235" y="2799355"/>
                <a:ext cx="1094267" cy="353517"/>
              </a:xfrm>
              <a:custGeom>
                <a:avLst/>
                <a:gdLst>
                  <a:gd name="connsiteX0" fmla="*/ 146651 w 1112807"/>
                  <a:gd name="connsiteY0" fmla="*/ 0 h 569343"/>
                  <a:gd name="connsiteX1" fmla="*/ 966156 w 1112807"/>
                  <a:gd name="connsiteY1" fmla="*/ 0 h 569343"/>
                  <a:gd name="connsiteX2" fmla="*/ 1112807 w 1112807"/>
                  <a:gd name="connsiteY2" fmla="*/ 146651 h 569343"/>
                  <a:gd name="connsiteX3" fmla="*/ 1112807 w 1112807"/>
                  <a:gd name="connsiteY3" fmla="*/ 241539 h 569343"/>
                  <a:gd name="connsiteX4" fmla="*/ 1112807 w 1112807"/>
                  <a:gd name="connsiteY4" fmla="*/ 422692 h 569343"/>
                  <a:gd name="connsiteX5" fmla="*/ 1112807 w 1112807"/>
                  <a:gd name="connsiteY5" fmla="*/ 569343 h 569343"/>
                  <a:gd name="connsiteX6" fmla="*/ 966156 w 1112807"/>
                  <a:gd name="connsiteY6" fmla="*/ 569343 h 569343"/>
                  <a:gd name="connsiteX7" fmla="*/ 146651 w 1112807"/>
                  <a:gd name="connsiteY7" fmla="*/ 569343 h 569343"/>
                  <a:gd name="connsiteX8" fmla="*/ 0 w 1112807"/>
                  <a:gd name="connsiteY8" fmla="*/ 569343 h 569343"/>
                  <a:gd name="connsiteX9" fmla="*/ 0 w 1112807"/>
                  <a:gd name="connsiteY9" fmla="*/ 422692 h 569343"/>
                  <a:gd name="connsiteX10" fmla="*/ 0 w 1112807"/>
                  <a:gd name="connsiteY10" fmla="*/ 241539 h 569343"/>
                  <a:gd name="connsiteX11" fmla="*/ 0 w 1112807"/>
                  <a:gd name="connsiteY11" fmla="*/ 146651 h 569343"/>
                  <a:gd name="connsiteX12" fmla="*/ 146651 w 1112807"/>
                  <a:gd name="connsiteY12" fmla="*/ 0 h 569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2807" h="569343">
                    <a:moveTo>
                      <a:pt x="146651" y="0"/>
                    </a:moveTo>
                    <a:lnTo>
                      <a:pt x="966156" y="0"/>
                    </a:lnTo>
                    <a:cubicBezTo>
                      <a:pt x="1047149" y="0"/>
                      <a:pt x="1112807" y="65658"/>
                      <a:pt x="1112807" y="146651"/>
                    </a:cubicBezTo>
                    <a:lnTo>
                      <a:pt x="1112807" y="241539"/>
                    </a:lnTo>
                    <a:lnTo>
                      <a:pt x="1112807" y="422692"/>
                    </a:lnTo>
                    <a:lnTo>
                      <a:pt x="1112807" y="569343"/>
                    </a:lnTo>
                    <a:lnTo>
                      <a:pt x="966156" y="569343"/>
                    </a:lnTo>
                    <a:lnTo>
                      <a:pt x="146651" y="569343"/>
                    </a:lnTo>
                    <a:lnTo>
                      <a:pt x="0" y="569343"/>
                    </a:lnTo>
                    <a:lnTo>
                      <a:pt x="0" y="422692"/>
                    </a:lnTo>
                    <a:lnTo>
                      <a:pt x="0" y="241539"/>
                    </a:lnTo>
                    <a:lnTo>
                      <a:pt x="0" y="146651"/>
                    </a:lnTo>
                    <a:cubicBezTo>
                      <a:pt x="0" y="65658"/>
                      <a:pt x="65658" y="0"/>
                      <a:pt x="146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400" b="1" dirty="0">
                    <a:latin typeface="Verdana" panose="020B0604030504040204" pitchFamily="34" charset="0"/>
                  </a:rPr>
                  <a:t>예제 </a:t>
                </a:r>
                <a:r>
                  <a:rPr lang="en-US" altLang="ko-KR" sz="1400" b="1" dirty="0">
                    <a:latin typeface="Verdana" panose="020B0604030504040204" pitchFamily="34" charset="0"/>
                  </a:rPr>
                  <a:t>1-4</a:t>
                </a:r>
                <a:endParaRPr lang="ko-KR" altLang="en-US" sz="1400" b="1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78FB9F31-0496-CAD8-E777-E8B01FD696E8}"/>
                  </a:ext>
                </a:extLst>
              </p:cNvPr>
              <p:cNvSpPr/>
              <p:nvPr/>
            </p:nvSpPr>
            <p:spPr>
              <a:xfrm>
                <a:off x="2076501" y="2799355"/>
                <a:ext cx="6579705" cy="353517"/>
              </a:xfrm>
              <a:custGeom>
                <a:avLst/>
                <a:gdLst>
                  <a:gd name="connsiteX0" fmla="*/ 104303 w 5615796"/>
                  <a:gd name="connsiteY0" fmla="*/ 0 h 470532"/>
                  <a:gd name="connsiteX1" fmla="*/ 5511493 w 5615796"/>
                  <a:gd name="connsiteY1" fmla="*/ 0 h 470532"/>
                  <a:gd name="connsiteX2" fmla="*/ 5615796 w 5615796"/>
                  <a:gd name="connsiteY2" fmla="*/ 104303 h 470532"/>
                  <a:gd name="connsiteX3" fmla="*/ 5615796 w 5615796"/>
                  <a:gd name="connsiteY3" fmla="*/ 114496 h 470532"/>
                  <a:gd name="connsiteX4" fmla="*/ 5615796 w 5615796"/>
                  <a:gd name="connsiteY4" fmla="*/ 366229 h 470532"/>
                  <a:gd name="connsiteX5" fmla="*/ 5615796 w 5615796"/>
                  <a:gd name="connsiteY5" fmla="*/ 470532 h 470532"/>
                  <a:gd name="connsiteX6" fmla="*/ 5511493 w 5615796"/>
                  <a:gd name="connsiteY6" fmla="*/ 470532 h 470532"/>
                  <a:gd name="connsiteX7" fmla="*/ 104303 w 5615796"/>
                  <a:gd name="connsiteY7" fmla="*/ 470532 h 470532"/>
                  <a:gd name="connsiteX8" fmla="*/ 0 w 5615796"/>
                  <a:gd name="connsiteY8" fmla="*/ 470532 h 470532"/>
                  <a:gd name="connsiteX9" fmla="*/ 0 w 5615796"/>
                  <a:gd name="connsiteY9" fmla="*/ 366229 h 470532"/>
                  <a:gd name="connsiteX10" fmla="*/ 0 w 5615796"/>
                  <a:gd name="connsiteY10" fmla="*/ 114496 h 470532"/>
                  <a:gd name="connsiteX11" fmla="*/ 0 w 5615796"/>
                  <a:gd name="connsiteY11" fmla="*/ 104303 h 470532"/>
                  <a:gd name="connsiteX12" fmla="*/ 104303 w 5615796"/>
                  <a:gd name="connsiteY12" fmla="*/ 0 h 47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15796" h="470532">
                    <a:moveTo>
                      <a:pt x="104303" y="0"/>
                    </a:moveTo>
                    <a:lnTo>
                      <a:pt x="5511493" y="0"/>
                    </a:lnTo>
                    <a:cubicBezTo>
                      <a:pt x="5569098" y="0"/>
                      <a:pt x="5615796" y="46698"/>
                      <a:pt x="5615796" y="104303"/>
                    </a:cubicBezTo>
                    <a:lnTo>
                      <a:pt x="5615796" y="114496"/>
                    </a:lnTo>
                    <a:lnTo>
                      <a:pt x="5615796" y="366229"/>
                    </a:lnTo>
                    <a:lnTo>
                      <a:pt x="5615796" y="470532"/>
                    </a:lnTo>
                    <a:lnTo>
                      <a:pt x="5511493" y="470532"/>
                    </a:lnTo>
                    <a:lnTo>
                      <a:pt x="104303" y="470532"/>
                    </a:lnTo>
                    <a:lnTo>
                      <a:pt x="0" y="470532"/>
                    </a:lnTo>
                    <a:lnTo>
                      <a:pt x="0" y="366229"/>
                    </a:lnTo>
                    <a:lnTo>
                      <a:pt x="0" y="114496"/>
                    </a:lnTo>
                    <a:lnTo>
                      <a:pt x="0" y="104303"/>
                    </a:lnTo>
                    <a:cubicBezTo>
                      <a:pt x="0" y="46698"/>
                      <a:pt x="46698" y="0"/>
                      <a:pt x="104303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r>
                  <a:rPr lang="en-US" altLang="ko-KR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PHP </a:t>
                </a:r>
                <a:r>
                  <a:rPr lang="ko-KR" altLang="en-US" sz="1600" b="1" dirty="0">
                    <a:solidFill>
                      <a:schemeClr val="tx1"/>
                    </a:solidFill>
                    <a:latin typeface="Verdana" panose="020B0604030504040204" pitchFamily="34" charset="0"/>
                  </a:rPr>
                  <a:t>파일 만들고 실행하기</a:t>
                </a:r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D4C96-F357-977B-92C2-ADEE0E97C6CC}"/>
                </a:ext>
              </a:extLst>
            </p:cNvPr>
            <p:cNvSpPr/>
            <p:nvPr/>
          </p:nvSpPr>
          <p:spPr>
            <a:xfrm>
              <a:off x="930475" y="1664373"/>
              <a:ext cx="7673972" cy="4971250"/>
            </a:xfrm>
            <a:prstGeom prst="rect">
              <a:avLst/>
            </a:prstGeom>
            <a:noFill/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C4E744B-D8B7-7E29-03B4-3BF2864672DE}"/>
                </a:ext>
              </a:extLst>
            </p:cNvPr>
            <p:cNvSpPr/>
            <p:nvPr/>
          </p:nvSpPr>
          <p:spPr>
            <a:xfrm>
              <a:off x="1012711" y="1749179"/>
              <a:ext cx="759173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ko-KR" sz="1600" dirty="0"/>
                <a:t>[PHP </a:t>
              </a:r>
              <a:r>
                <a:rPr lang="ko-KR" altLang="en-US" sz="1600" dirty="0"/>
                <a:t>파일 실행하기</a:t>
              </a:r>
              <a:r>
                <a:rPr lang="en-US" altLang="ko-KR" sz="1600" dirty="0"/>
                <a:t>]</a:t>
              </a:r>
              <a:endParaRPr lang="en-US" altLang="ko-KR" sz="1600" b="1" dirty="0"/>
            </a:p>
            <a:p>
              <a:pPr lvl="0"/>
              <a:r>
                <a:rPr lang="en-US" altLang="ko-KR" sz="1600" b="1" dirty="0"/>
                <a:t>4. </a:t>
              </a:r>
              <a:r>
                <a:rPr lang="ko-KR" altLang="en-US" sz="1600" b="1" dirty="0"/>
                <a:t>실행 결과 확인하기</a:t>
              </a:r>
              <a:r>
                <a:rPr lang="en-US" altLang="ko-KR" sz="1600" b="1" dirty="0"/>
                <a:t>: </a:t>
              </a:r>
              <a:r>
                <a:rPr lang="ko-KR" altLang="en-US" sz="1600" dirty="0"/>
                <a:t>웹 브라우저를 열고 주소 입력란에 ‘</a:t>
              </a:r>
              <a:r>
                <a:rPr lang="en-US" altLang="ko-KR" sz="1600" dirty="0"/>
                <a:t>http://localhost/chap01/</a:t>
              </a:r>
              <a:r>
                <a:rPr lang="en-US" altLang="ko-KR" sz="1600" dirty="0" err="1"/>
                <a:t>hello.php</a:t>
              </a:r>
              <a:r>
                <a:rPr lang="en-US" altLang="ko-KR" sz="1600" dirty="0"/>
                <a:t>’</a:t>
              </a:r>
              <a:r>
                <a:rPr lang="ko-KR" altLang="en-US" sz="1600" dirty="0"/>
                <a:t>를 입력하여 실행 결과를 확인합니다</a:t>
              </a:r>
              <a:endParaRPr lang="ko-KR" altLang="en-US" sz="1600" dirty="0">
                <a:latin typeface="Consolas" panose="020B0609020204030204" pitchFamily="49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91E7289-CDD1-46A3-A499-2D5D1A6E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834318"/>
            <a:ext cx="4504105" cy="239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84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8A25AB-5E5D-511A-9173-233DB56C3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 err="1"/>
              <a:t>북마켓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프로젝트 생성하기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4BA58-29C6-F027-2259-36B673E126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671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77820EAE-C6A8-DA55-B395-0845628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04. [</a:t>
            </a:r>
            <a:r>
              <a:rPr lang="ko-KR" altLang="en-US" dirty="0" err="1"/>
              <a:t>북마켓</a:t>
            </a:r>
            <a:r>
              <a:rPr lang="en-US" altLang="ko-KR" dirty="0"/>
              <a:t>] </a:t>
            </a:r>
            <a:r>
              <a:rPr lang="ko-KR" altLang="en-US" dirty="0"/>
              <a:t>프로젝트 생성하기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5CB96AD-D98E-FC69-E0C0-3229A0C97B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/>
              <a:t>북마켓</a:t>
            </a:r>
            <a:r>
              <a:rPr lang="ko-KR" altLang="en-US" dirty="0"/>
              <a:t> 프로젝트 실행 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BC1834-C1C6-4D7F-A798-B29A543EE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132465"/>
            <a:ext cx="6249737" cy="259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893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40321F-187F-4323-A3E0-17C566F0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1-5 </a:t>
            </a:r>
            <a:r>
              <a:rPr lang="ko-KR" altLang="en-US" sz="2400" b="1" dirty="0" err="1">
                <a:solidFill>
                  <a:schemeClr val="tx1"/>
                </a:solidFill>
                <a:latin typeface="Verdana" panose="020B0604030504040204" pitchFamily="34" charset="0"/>
              </a:rPr>
              <a:t>북마켓</a:t>
            </a:r>
            <a:r>
              <a:rPr lang="ko-KR" altLang="en-US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 만들기</a:t>
            </a:r>
            <a:r>
              <a:rPr lang="en-US" altLang="ko-KR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-</a:t>
            </a:r>
            <a:r>
              <a:rPr lang="en-US" altLang="ko-KR" sz="2400" dirty="0"/>
              <a:t>[</a:t>
            </a:r>
            <a:r>
              <a:rPr lang="ko-KR" altLang="en-US" sz="2400" dirty="0"/>
              <a:t>저장 경로 생성하기</a:t>
            </a:r>
            <a:r>
              <a:rPr lang="en-US" altLang="ko-KR" sz="2400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28350E-C7E0-4670-884B-69DB8E1756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b="1" dirty="0"/>
              <a:t>1. </a:t>
            </a:r>
            <a:r>
              <a:rPr lang="ko-KR" altLang="en-US" b="1" dirty="0" err="1"/>
              <a:t>북마켓</a:t>
            </a:r>
            <a:r>
              <a:rPr lang="ko-KR" altLang="en-US" b="1" dirty="0"/>
              <a:t> 폴더 생성하기</a:t>
            </a:r>
            <a:r>
              <a:rPr lang="en-US" altLang="ko-KR" b="1" dirty="0"/>
              <a:t> </a:t>
            </a:r>
          </a:p>
          <a:p>
            <a:pPr lvl="1"/>
            <a:r>
              <a:rPr lang="ko-KR" altLang="en-US" sz="1600" dirty="0"/>
              <a:t>비주얼 스튜디오 코드 편집기에서 </a:t>
            </a:r>
            <a:r>
              <a:rPr lang="en-US" altLang="ko-KR" sz="1600" dirty="0"/>
              <a:t>[File]-[Open Folder...]</a:t>
            </a:r>
            <a:r>
              <a:rPr lang="ko-KR" altLang="en-US" sz="1600" dirty="0"/>
              <a:t>를 선택하고 </a:t>
            </a:r>
            <a:r>
              <a:rPr lang="en-US" altLang="ko-KR" sz="1600" dirty="0"/>
              <a:t>[Open Folder] </a:t>
            </a:r>
            <a:r>
              <a:rPr lang="ko-KR" altLang="en-US" sz="1600" dirty="0"/>
              <a:t>창이 열리면 </a:t>
            </a:r>
            <a:r>
              <a:rPr lang="en-US" altLang="ko-KR" sz="1600" dirty="0"/>
              <a:t>[C:\</a:t>
            </a:r>
            <a:r>
              <a:rPr lang="en-US" altLang="ko-KR" sz="1600" dirty="0" err="1"/>
              <a:t>xampp</a:t>
            </a:r>
            <a:r>
              <a:rPr lang="en-US" altLang="ko-KR" sz="1600" dirty="0"/>
              <a:t>\</a:t>
            </a:r>
            <a:r>
              <a:rPr lang="en-US" altLang="ko-KR" sz="1600" dirty="0" err="1"/>
              <a:t>htdocs</a:t>
            </a:r>
            <a:r>
              <a:rPr lang="en-US" altLang="ko-KR" sz="1600" dirty="0"/>
              <a:t>] </a:t>
            </a:r>
            <a:r>
              <a:rPr lang="ko-KR" altLang="en-US" sz="1600" dirty="0"/>
              <a:t>폴더를 선택합니다</a:t>
            </a:r>
            <a:r>
              <a:rPr lang="en-US" altLang="ko-KR" sz="1600" dirty="0"/>
              <a:t>. [HTDOCS] </a:t>
            </a:r>
            <a:r>
              <a:rPr lang="ko-KR" altLang="en-US" sz="1600" dirty="0"/>
              <a:t>경로 오른쪽에 있는 </a:t>
            </a:r>
            <a:r>
              <a:rPr lang="en-US" altLang="ko-KR" sz="1600" dirty="0"/>
              <a:t>[New Folder] </a:t>
            </a:r>
            <a:r>
              <a:rPr lang="ko-KR" altLang="en-US" sz="1600" dirty="0"/>
              <a:t>아이콘</a:t>
            </a:r>
            <a:r>
              <a:rPr lang="en-US" altLang="ko-KR" sz="1600" dirty="0"/>
              <a:t>( )</a:t>
            </a:r>
            <a:r>
              <a:rPr lang="ko-KR" altLang="en-US" sz="1600" dirty="0"/>
              <a:t>을 클릭하고 폴더 이름으로 ‘</a:t>
            </a:r>
            <a:r>
              <a:rPr lang="en-US" altLang="ko-KR" sz="1600" dirty="0" err="1"/>
              <a:t>BookMarket</a:t>
            </a:r>
            <a:r>
              <a:rPr lang="en-US" altLang="ko-KR" sz="1600" dirty="0"/>
              <a:t>’</a:t>
            </a:r>
            <a:r>
              <a:rPr lang="ko-KR" altLang="en-US" sz="1600" dirty="0"/>
              <a:t>을 입력한 후 </a:t>
            </a:r>
            <a:r>
              <a:rPr lang="en-US" altLang="ko-KR" sz="1600" dirty="0"/>
              <a:t>Enter </a:t>
            </a:r>
            <a:r>
              <a:rPr lang="ko-KR" altLang="en-US" sz="1600" dirty="0"/>
              <a:t>를 누릅니다</a:t>
            </a:r>
            <a:r>
              <a:rPr lang="en-US" altLang="ko-KR" sz="1600" dirty="0"/>
              <a:t>.</a:t>
            </a:r>
            <a:endParaRPr lang="ko-KR" altLang="en-US" sz="16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CF7410-376F-463B-9F66-1BCCEB39B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996952"/>
            <a:ext cx="6583213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173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FBABA5-FDA1-4709-8D90-ABE524DA6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1-5 </a:t>
            </a:r>
            <a:r>
              <a:rPr lang="ko-KR" altLang="en-US" sz="2400" b="1" dirty="0" err="1">
                <a:solidFill>
                  <a:schemeClr val="tx1"/>
                </a:solidFill>
                <a:latin typeface="Verdana" panose="020B0604030504040204" pitchFamily="34" charset="0"/>
              </a:rPr>
              <a:t>북마켓</a:t>
            </a:r>
            <a:r>
              <a:rPr lang="ko-KR" altLang="en-US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 만들기</a:t>
            </a:r>
            <a:r>
              <a:rPr lang="en-US" altLang="ko-KR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-</a:t>
            </a:r>
            <a:r>
              <a:rPr lang="en-US" altLang="ko-KR" sz="2400" dirty="0"/>
              <a:t>[PHP </a:t>
            </a:r>
            <a:r>
              <a:rPr lang="ko-KR" altLang="en-US" sz="2400" dirty="0"/>
              <a:t>페이지 작성하기</a:t>
            </a:r>
            <a:r>
              <a:rPr lang="en-US" altLang="ko-KR" sz="2400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9628B-08EE-4B5C-91EC-A0F520E0D56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2. PHP </a:t>
            </a:r>
            <a:r>
              <a:rPr lang="ko-KR" altLang="en-US" sz="2400" b="1" dirty="0"/>
              <a:t>파일 생성하기</a:t>
            </a:r>
            <a:endParaRPr lang="en-US" altLang="ko-KR" sz="2400" b="1" dirty="0"/>
          </a:p>
          <a:p>
            <a:pPr lvl="1"/>
            <a:r>
              <a:rPr lang="en-US" altLang="ko-KR" sz="1600" dirty="0"/>
              <a:t>[</a:t>
            </a:r>
            <a:r>
              <a:rPr lang="en-US" altLang="ko-KR" sz="1600" dirty="0" err="1"/>
              <a:t>BookMarket</a:t>
            </a:r>
            <a:r>
              <a:rPr lang="en-US" altLang="ko-KR" sz="1600" dirty="0"/>
              <a:t>] </a:t>
            </a:r>
            <a:r>
              <a:rPr lang="ko-KR" altLang="en-US" sz="1600" dirty="0"/>
              <a:t>폴더를 선택하고 </a:t>
            </a:r>
            <a:r>
              <a:rPr lang="en-US" altLang="ko-KR" sz="1600" dirty="0"/>
              <a:t>[HTDOCS] </a:t>
            </a:r>
            <a:r>
              <a:rPr lang="ko-KR" altLang="en-US" sz="1600" dirty="0"/>
              <a:t>경로 오른쪽에 있는 </a:t>
            </a:r>
            <a:r>
              <a:rPr lang="en-US" altLang="ko-KR" sz="1600" dirty="0"/>
              <a:t>[New File] </a:t>
            </a:r>
            <a:r>
              <a:rPr lang="ko-KR" altLang="en-US" sz="1600" dirty="0"/>
              <a:t>아이콘</a:t>
            </a:r>
            <a:r>
              <a:rPr lang="en-US" altLang="ko-KR" sz="1600" dirty="0"/>
              <a:t>( )</a:t>
            </a:r>
            <a:r>
              <a:rPr lang="ko-KR" altLang="en-US" sz="1600" dirty="0"/>
              <a:t>을 클릭한 후 파일명으로 ‘</a:t>
            </a:r>
            <a:r>
              <a:rPr lang="en-US" altLang="ko-KR" sz="1600" dirty="0" err="1"/>
              <a:t>welcome.php</a:t>
            </a:r>
            <a:r>
              <a:rPr lang="en-US" altLang="ko-KR" sz="1600" dirty="0"/>
              <a:t>’</a:t>
            </a:r>
            <a:r>
              <a:rPr lang="ko-KR" altLang="en-US" sz="1600" dirty="0"/>
              <a:t>를 입력합니다</a:t>
            </a:r>
            <a:endParaRPr lang="ko-KR" altLang="en-US" sz="16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2908FE-BA5E-4C69-AB3B-2B219C949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539159"/>
            <a:ext cx="6662926" cy="333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415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7D4CB-59A6-425A-B9B6-67E413A55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1-5 </a:t>
            </a:r>
            <a:r>
              <a:rPr lang="ko-KR" altLang="en-US" sz="2400" b="1" dirty="0" err="1">
                <a:solidFill>
                  <a:schemeClr val="tx1"/>
                </a:solidFill>
                <a:latin typeface="Verdana" panose="020B0604030504040204" pitchFamily="34" charset="0"/>
              </a:rPr>
              <a:t>북마켓</a:t>
            </a:r>
            <a:r>
              <a:rPr lang="ko-KR" altLang="en-US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 만들기</a:t>
            </a:r>
            <a:r>
              <a:rPr lang="en-US" altLang="ko-KR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-</a:t>
            </a:r>
            <a:r>
              <a:rPr lang="en-US" altLang="ko-KR" sz="2400" dirty="0"/>
              <a:t>[PHP </a:t>
            </a:r>
            <a:r>
              <a:rPr lang="ko-KR" altLang="en-US" sz="2400" dirty="0"/>
              <a:t>페이지 작성하기</a:t>
            </a:r>
            <a:r>
              <a:rPr lang="en-US" altLang="ko-KR" sz="2400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E68F75-3230-4345-9E5A-B69778AD60D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b="1" dirty="0"/>
              <a:t>3. PHP </a:t>
            </a:r>
            <a:r>
              <a:rPr lang="ko-KR" altLang="en-US" b="1" dirty="0"/>
              <a:t>코드 작성하기</a:t>
            </a:r>
            <a:endParaRPr lang="en-US" altLang="ko-KR" b="1" dirty="0"/>
          </a:p>
          <a:p>
            <a:pPr lvl="1"/>
            <a:r>
              <a:rPr lang="en-US" altLang="ko-KR" b="1" dirty="0"/>
              <a:t> </a:t>
            </a:r>
            <a:r>
              <a:rPr lang="ko-KR" altLang="en-US" dirty="0"/>
              <a:t>생성된 ‘</a:t>
            </a:r>
            <a:r>
              <a:rPr lang="en-US" altLang="ko-KR" dirty="0" err="1"/>
              <a:t>welcome.php</a:t>
            </a:r>
            <a:r>
              <a:rPr lang="en-US" altLang="ko-KR" dirty="0"/>
              <a:t>’ </a:t>
            </a:r>
            <a:r>
              <a:rPr lang="ko-KR" altLang="en-US" dirty="0"/>
              <a:t>파일에 다음과 같이 작성하여 저장합니다</a:t>
            </a:r>
            <a:endParaRPr lang="ko-KR" altLang="en-US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1011071-8C78-44EC-98D3-B651A7668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170183"/>
            <a:ext cx="7077347" cy="295462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DBD35E6-0140-44FF-8590-1BC6A26BA3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048" y="4202562"/>
            <a:ext cx="4114791" cy="206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54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9E73A-E91D-49FA-8BB5-0717FAAAB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1-5 </a:t>
            </a:r>
            <a:r>
              <a:rPr lang="ko-KR" altLang="en-US" sz="2400" b="1" dirty="0" err="1">
                <a:solidFill>
                  <a:schemeClr val="tx1"/>
                </a:solidFill>
                <a:latin typeface="Verdana" panose="020B0604030504040204" pitchFamily="34" charset="0"/>
              </a:rPr>
              <a:t>북마켓</a:t>
            </a:r>
            <a:r>
              <a:rPr lang="ko-KR" altLang="en-US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 만들기</a:t>
            </a:r>
            <a:r>
              <a:rPr lang="en-US" altLang="ko-KR" sz="2400" b="1" dirty="0">
                <a:solidFill>
                  <a:schemeClr val="tx1"/>
                </a:solidFill>
                <a:latin typeface="Verdana" panose="020B0604030504040204" pitchFamily="34" charset="0"/>
              </a:rPr>
              <a:t>-</a:t>
            </a:r>
            <a:r>
              <a:rPr lang="en-US" altLang="ko-KR" sz="2400" dirty="0"/>
              <a:t>[PHP </a:t>
            </a:r>
            <a:r>
              <a:rPr lang="ko-KR" altLang="en-US" sz="2400" dirty="0"/>
              <a:t>페이지 작성하기</a:t>
            </a:r>
            <a:r>
              <a:rPr lang="en-US" altLang="ko-KR" sz="2400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A28E3A-FEE2-4A16-AA60-9C8080135E7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4. </a:t>
            </a:r>
            <a:r>
              <a:rPr lang="ko-KR" altLang="en-US" sz="2400" b="1" dirty="0"/>
              <a:t>실행 결과 확인하기</a:t>
            </a:r>
            <a:endParaRPr lang="en-US" altLang="ko-KR" sz="2400" b="1" dirty="0"/>
          </a:p>
          <a:p>
            <a:pPr lvl="1"/>
            <a:r>
              <a:rPr lang="ko-KR" altLang="en-US" sz="1600" dirty="0"/>
              <a:t>웹 브라우저에 ‘</a:t>
            </a:r>
            <a:r>
              <a:rPr lang="en-US" altLang="ko-KR" sz="1600" dirty="0"/>
              <a:t>http://localhost/BookMarket/welcome.php’</a:t>
            </a:r>
            <a:r>
              <a:rPr lang="ko-KR" altLang="en-US" sz="1600" dirty="0"/>
              <a:t>를 입력하여 실행 결과를 확인합니다</a:t>
            </a:r>
            <a:r>
              <a:rPr lang="en-US" altLang="ko-KR" sz="1600" dirty="0"/>
              <a:t>.</a:t>
            </a:r>
            <a:endParaRPr lang="ko-KR" altLang="en-US" sz="16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5B5FEF-1475-46D1-AEB9-C3735B8CF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852936"/>
            <a:ext cx="5236003" cy="21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65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4400" dirty="0"/>
              <a:t>PHP</a:t>
            </a:r>
            <a:r>
              <a:rPr lang="ko-KR" altLang="en-US" sz="4400" dirty="0"/>
              <a:t>의 개요</a:t>
            </a:r>
            <a:endParaRPr lang="en-US" altLang="ko-KR" sz="44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63580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5285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</a:t>
            </a:r>
            <a:r>
              <a:rPr lang="ko-KR" altLang="en-US" dirty="0"/>
              <a:t>의 개념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49C7768-F3D3-2AF0-C5D2-7E74684DC88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PHP(Hypertext Preprocessor)</a:t>
            </a:r>
            <a:endParaRPr lang="en-US" altLang="ko-KR" sz="2400" dirty="0"/>
          </a:p>
          <a:p>
            <a:pPr lvl="2"/>
            <a:r>
              <a:rPr lang="ko-KR" altLang="en-US" dirty="0"/>
              <a:t>웹 개발에 널리 사용되는 오픈소스 범용 서버 측 </a:t>
            </a:r>
            <a:r>
              <a:rPr lang="ko-KR" altLang="en-US" dirty="0" err="1"/>
              <a:t>스크립팅</a:t>
            </a:r>
            <a:r>
              <a:rPr lang="ko-KR" altLang="en-US" dirty="0"/>
              <a:t> 언어</a:t>
            </a:r>
            <a:endParaRPr lang="en-US" altLang="ko-KR" dirty="0"/>
          </a:p>
          <a:p>
            <a:pPr lvl="2"/>
            <a:r>
              <a:rPr lang="ko-KR" altLang="en-US" dirty="0"/>
              <a:t>동적 웹 페이지 생성</a:t>
            </a:r>
            <a:endParaRPr lang="en-US" altLang="ko-KR" dirty="0"/>
          </a:p>
          <a:p>
            <a:pPr lvl="2"/>
            <a:r>
              <a:rPr lang="en-US" altLang="ko-KR" dirty="0"/>
              <a:t>HTML </a:t>
            </a:r>
            <a:r>
              <a:rPr lang="ko-KR" altLang="en-US" dirty="0"/>
              <a:t>및 자바스크립트</a:t>
            </a:r>
            <a:r>
              <a:rPr lang="en-US" altLang="ko-KR" dirty="0"/>
              <a:t>(JavaScript) </a:t>
            </a:r>
            <a:r>
              <a:rPr lang="ko-KR" altLang="en-US" dirty="0"/>
              <a:t>코드가 포함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PHP </a:t>
            </a:r>
            <a:r>
              <a:rPr lang="ko-KR" altLang="en-US" dirty="0"/>
              <a:t>스크립트가 사용되는 주요 영역</a:t>
            </a:r>
            <a:endParaRPr lang="en-US" altLang="ko-KR" dirty="0"/>
          </a:p>
          <a:p>
            <a:pPr lvl="3"/>
            <a:r>
              <a:rPr lang="ko-KR" altLang="en-US" dirty="0"/>
              <a:t>서버 측 개발을 위한 </a:t>
            </a:r>
            <a:r>
              <a:rPr lang="ko-KR" altLang="en-US" dirty="0" err="1"/>
              <a:t>스크립팅</a:t>
            </a:r>
            <a:endParaRPr lang="en-US" altLang="ko-KR" dirty="0"/>
          </a:p>
          <a:p>
            <a:pPr lvl="3"/>
            <a:r>
              <a:rPr lang="ko-KR" altLang="en-US" dirty="0" err="1"/>
              <a:t>명령줄</a:t>
            </a:r>
            <a:r>
              <a:rPr lang="ko-KR" altLang="en-US" dirty="0"/>
              <a:t> 사용을 위한 </a:t>
            </a:r>
            <a:r>
              <a:rPr lang="ko-KR" altLang="en-US" dirty="0" err="1"/>
              <a:t>스크립팅</a:t>
            </a:r>
            <a:endParaRPr lang="en-US" altLang="ko-KR" dirty="0"/>
          </a:p>
          <a:p>
            <a:pPr lvl="3"/>
            <a:r>
              <a:rPr lang="ko-KR" altLang="en-US" dirty="0"/>
              <a:t>데스크톱 애플리케이션 개발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71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04E41C4-C682-903D-0754-2F8BA063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01. </a:t>
            </a:r>
            <a:r>
              <a:rPr lang="en-US" altLang="ko-KR" dirty="0"/>
              <a:t>PHP</a:t>
            </a:r>
            <a:r>
              <a:rPr lang="ko-KR" altLang="en-US" dirty="0"/>
              <a:t>의 개념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49C7768-F3D3-2AF0-C5D2-7E74684DC88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PHP(Hypertext Preprocessor)</a:t>
            </a:r>
            <a:endParaRPr lang="en-US" altLang="ko-KR" sz="2400" dirty="0"/>
          </a:p>
          <a:p>
            <a:pPr lvl="1"/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360191-5644-4A7B-AE1C-3DDC04DF3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00" y="2060848"/>
            <a:ext cx="7800800" cy="218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BBC8F-7FD5-425B-8B61-E03A6FBC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02. </a:t>
            </a:r>
            <a:r>
              <a:rPr lang="en-US" altLang="ko-KR" dirty="0"/>
              <a:t>PHP</a:t>
            </a:r>
            <a:r>
              <a:rPr lang="ko-KR" altLang="en-US" dirty="0"/>
              <a:t>의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15A0C7-91CB-4708-9C63-9BE368BE38E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PHP</a:t>
            </a:r>
            <a:r>
              <a:rPr lang="ko-KR" altLang="en-US" dirty="0"/>
              <a:t>의 주요 특징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7EB9B5-0E32-459C-B31F-2C77828D3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132856"/>
            <a:ext cx="7355581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4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BBC8F-7FD5-425B-8B61-E03A6FBC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03. </a:t>
            </a:r>
            <a:r>
              <a:rPr lang="en-US" altLang="ko-KR" dirty="0"/>
              <a:t>PHP </a:t>
            </a:r>
            <a:r>
              <a:rPr lang="ko-KR" altLang="en-US" dirty="0"/>
              <a:t>동작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15A0C7-91CB-4708-9C63-9BE368BE38E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PHP</a:t>
            </a:r>
            <a:r>
              <a:rPr lang="ko-KR" altLang="en-US" dirty="0"/>
              <a:t>동작 과정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97F7F9D-DAEE-44A7-92F7-C08045F7D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132856"/>
            <a:ext cx="7484283" cy="285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75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4400" dirty="0"/>
              <a:t>PHP </a:t>
            </a:r>
            <a:r>
              <a:rPr lang="ko-KR" altLang="en-US" sz="4400" dirty="0"/>
              <a:t>개발 환경 구축</a:t>
            </a:r>
            <a:endParaRPr lang="en-US" altLang="ko-KR" sz="44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Section 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9517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14331</TotalTime>
  <Words>1220</Words>
  <Application>Microsoft Office PowerPoint</Application>
  <PresentationFormat>화면 슬라이드 쇼(4:3)</PresentationFormat>
  <Paragraphs>142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Adobe Kaiti Std R</vt:lpstr>
      <vt:lpstr>HY견고딕</vt:lpstr>
      <vt:lpstr>맑은 고딕</vt:lpstr>
      <vt:lpstr>Arial</vt:lpstr>
      <vt:lpstr>Consolas</vt:lpstr>
      <vt:lpstr>Verdana</vt:lpstr>
      <vt:lpstr>Wingdings</vt:lpstr>
      <vt:lpstr>Office 테마</vt:lpstr>
      <vt:lpstr>CHAPTER 01. PHP의 이해  : 북마켓 프로젝트 생성하기</vt:lpstr>
      <vt:lpstr>PowerPoint 프레젠테이션</vt:lpstr>
      <vt:lpstr>PowerPoint 프레젠테이션</vt:lpstr>
      <vt:lpstr>PowerPoint 프레젠테이션</vt:lpstr>
      <vt:lpstr>01. PHP의 개념</vt:lpstr>
      <vt:lpstr>01. PHP의 개념</vt:lpstr>
      <vt:lpstr>02. PHP의 특징</vt:lpstr>
      <vt:lpstr>03. PHP 동작 과정</vt:lpstr>
      <vt:lpstr>PowerPoint 프레젠테이션</vt:lpstr>
      <vt:lpstr>01. PHP 개발 환경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02. XAMPP 설치하기</vt:lpstr>
      <vt:lpstr>03. 비주얼 스튜디오 코드 설치하기</vt:lpstr>
      <vt:lpstr>03. 비주얼 스튜디오 코드 설치하기</vt:lpstr>
      <vt:lpstr>03. 비주얼 스튜디오 코드 설치하기</vt:lpstr>
      <vt:lpstr>03. 비주얼 스튜디오 코드 설치하기</vt:lpstr>
      <vt:lpstr>03. 비주얼 스튜디오 코드 설치하기</vt:lpstr>
      <vt:lpstr>03. 비주얼 스튜디오 코드 설치하기</vt:lpstr>
      <vt:lpstr>PowerPoint 프레젠테이션</vt:lpstr>
      <vt:lpstr>01. PHP 프로그래밍 시작</vt:lpstr>
      <vt:lpstr>01. PHP 프로그래밍 시작</vt:lpstr>
      <vt:lpstr>01. PHP 프로그래밍 시작</vt:lpstr>
      <vt:lpstr>01. PHP 프로그래밍 시작</vt:lpstr>
      <vt:lpstr>01. PHP 프로그래밍 시작</vt:lpstr>
      <vt:lpstr>PowerPoint 프레젠테이션</vt:lpstr>
      <vt:lpstr>04. [북마켓] 프로젝트 생성하기</vt:lpstr>
      <vt:lpstr>예제 1-5 북마켓 만들기-[저장 경로 생성하기]</vt:lpstr>
      <vt:lpstr>예제 1-5 북마켓 만들기-[PHP 페이지 작성하기]</vt:lpstr>
      <vt:lpstr>예제 1-5 북마켓 만들기-[PHP 페이지 작성하기]</vt:lpstr>
      <vt:lpstr>예제 1-5 북마켓 만들기-[PHP 페이지 작성하기]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오세종;신현석</dc:creator>
  <cp:lastModifiedBy>SUNGMU KIM</cp:lastModifiedBy>
  <cp:revision>1027</cp:revision>
  <dcterms:created xsi:type="dcterms:W3CDTF">2012-07-11T10:23:22Z</dcterms:created>
  <dcterms:modified xsi:type="dcterms:W3CDTF">2024-07-22T23:47:51Z</dcterms:modified>
</cp:coreProperties>
</file>